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333" r:id="rId2"/>
    <p:sldId id="335" r:id="rId3"/>
    <p:sldId id="364" r:id="rId4"/>
    <p:sldId id="336" r:id="rId5"/>
    <p:sldId id="319" r:id="rId6"/>
    <p:sldId id="320" r:id="rId7"/>
    <p:sldId id="324" r:id="rId8"/>
    <p:sldId id="311" r:id="rId9"/>
    <p:sldId id="337" r:id="rId10"/>
    <p:sldId id="312" r:id="rId11"/>
    <p:sldId id="314" r:id="rId12"/>
    <p:sldId id="316" r:id="rId13"/>
    <p:sldId id="321" r:id="rId14"/>
    <p:sldId id="359" r:id="rId15"/>
    <p:sldId id="338" r:id="rId16"/>
    <p:sldId id="323" r:id="rId17"/>
    <p:sldId id="374" r:id="rId18"/>
    <p:sldId id="375" r:id="rId19"/>
    <p:sldId id="365" r:id="rId20"/>
    <p:sldId id="367" r:id="rId21"/>
    <p:sldId id="366" r:id="rId22"/>
    <p:sldId id="371" r:id="rId23"/>
    <p:sldId id="372" r:id="rId24"/>
    <p:sldId id="368" r:id="rId25"/>
    <p:sldId id="361" r:id="rId26"/>
    <p:sldId id="376" r:id="rId27"/>
    <p:sldId id="377" r:id="rId28"/>
    <p:sldId id="378" r:id="rId29"/>
    <p:sldId id="370" r:id="rId30"/>
    <p:sldId id="369" r:id="rId31"/>
    <p:sldId id="373" r:id="rId32"/>
    <p:sldId id="362" r:id="rId33"/>
    <p:sldId id="339" r:id="rId34"/>
    <p:sldId id="363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978"/>
    <a:srgbClr val="CAB48A"/>
    <a:srgbClr val="FF959F"/>
    <a:srgbClr val="FF5D6D"/>
    <a:srgbClr val="FF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4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2" y="288"/>
      </p:cViewPr>
      <p:guideLst>
        <p:guide orient="horz" pos="21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998B-F318-4269-A573-074B4A6F08C4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BA7-7470-4D7A-863C-5FB185047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04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898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610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24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35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154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324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778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515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562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38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01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59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5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903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952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954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325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26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20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62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05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896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02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39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25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SE2020-G01-&#27979;&#35797;&#29992;&#20363;.doc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6.png"/><Relationship Id="rId4" Type="http://schemas.openxmlformats.org/officeDocument/2006/relationships/hyperlink" Target="../&#35814;&#32454;&#35774;&#35745;/SE2020-G01-&#35814;&#32454;&#35774;&#35745;&#35828;&#26126;&#20070;1.2.do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401961" y="0"/>
              <a:ext cx="751184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50723" y="1519084"/>
              <a:ext cx="11941277" cy="5338916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696065" y="0"/>
              <a:ext cx="1238864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527458" y="0"/>
              <a:ext cx="1406013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0" y="0"/>
              <a:ext cx="5058697" cy="408530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259617" y="2350871"/>
            <a:ext cx="34544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SE2020-G01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412773" y="3363769"/>
            <a:ext cx="314808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实现</a:t>
            </a:r>
          </a:p>
        </p:txBody>
      </p:sp>
      <p:sp>
        <p:nvSpPr>
          <p:cNvPr id="49" name="Rectangle 30"/>
          <p:cNvSpPr/>
          <p:nvPr/>
        </p:nvSpPr>
        <p:spPr>
          <a:xfrm flipH="1">
            <a:off x="4582795" y="4408805"/>
            <a:ext cx="243395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汇报人：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G01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小组全员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组长：董思诚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组员：李磊、陈安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9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688169" y="-628090"/>
            <a:ext cx="3393228" cy="1969952"/>
            <a:chOff x="4262209" y="-345515"/>
            <a:chExt cx="3393228" cy="196995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1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8285" y="1104900"/>
            <a:ext cx="3488055" cy="645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u="heavy"/>
              <a:t>项目框架：</a:t>
            </a:r>
            <a:r>
              <a:rPr lang="en-US" altLang="zh-CN" u="heavy"/>
              <a:t>webpack</a:t>
            </a:r>
            <a:r>
              <a:rPr lang="zh-CN" altLang="en-US" u="heavy"/>
              <a:t>生成项目文件，及相关文件结构；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10" y="1268730"/>
            <a:ext cx="7775575" cy="4977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V="1">
            <a:off x="1064003" y="3310491"/>
            <a:ext cx="10095471" cy="6178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716109" y="-609675"/>
            <a:ext cx="3393228" cy="1969952"/>
            <a:chOff x="4262209" y="-345515"/>
            <a:chExt cx="3393228" cy="196995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2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" y="1668780"/>
            <a:ext cx="2659380" cy="36347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870" y="561340"/>
            <a:ext cx="3142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管理员界面主页面的固定模块，其中</a:t>
            </a:r>
            <a:r>
              <a:rPr lang="en-US" altLang="zh-CN"/>
              <a:t>Full</a:t>
            </a:r>
            <a:r>
              <a:rPr lang="zh-CN" altLang="en-US"/>
              <a:t>组件为综合引用页面，即内容页；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595" y="1491615"/>
            <a:ext cx="6245860" cy="4983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65665" y="696595"/>
            <a:ext cx="2003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其中这个模块的代码就是路由跳转变动的部分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7368540" y="1689100"/>
            <a:ext cx="2686685" cy="2714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387814" y="-600785"/>
            <a:ext cx="3393228" cy="1969952"/>
            <a:chOff x="4262209" y="-345515"/>
            <a:chExt cx="3393228" cy="1969952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0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  <a:endParaRPr kumimoji="0" 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0015"/>
            <a:ext cx="2529840" cy="1310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53080" y="1630045"/>
            <a:ext cx="5008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这部分是除了具体的管理员内容界面外的登陆注册页，及攻略网站的内容页面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" y="3551555"/>
            <a:ext cx="2537460" cy="214122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3053080" y="4070985"/>
            <a:ext cx="5300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这个就是管理员内容页中，路由跳转所要切换变动的几个组件列表；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857714" y="-649045"/>
            <a:ext cx="3393228" cy="1969952"/>
            <a:chOff x="4262209" y="-345515"/>
            <a:chExt cx="3393228" cy="196995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6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6581775" cy="3809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5920" y="4958715"/>
            <a:ext cx="10920095" cy="14763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为了实现界面跳转更加方便，就采用了</a:t>
            </a:r>
            <a:r>
              <a:rPr lang="zh-CN" altLang="en-US">
                <a:solidFill>
                  <a:srgbClr val="FF0000"/>
                </a:solidFill>
              </a:rPr>
              <a:t>路由</a:t>
            </a:r>
            <a:r>
              <a:rPr lang="zh-CN" altLang="en-US"/>
              <a:t>，而不是将组件都放置在内容页中加入参数，利用点击事件更改参数，通过判定来选择组件的显示和隐藏；</a:t>
            </a:r>
          </a:p>
          <a:p>
            <a:endParaRPr lang="zh-CN" altLang="en-US"/>
          </a:p>
          <a:p>
            <a:r>
              <a:rPr lang="zh-CN" altLang="en-US"/>
              <a:t>这个部分就是我们要将路由一同引入，并且申明相关路径和名称，才方便我们的路由引用；</a:t>
            </a:r>
          </a:p>
          <a:p>
            <a:r>
              <a:rPr lang="zh-CN" altLang="en-US"/>
              <a:t>这里同样可以设置我们端口进入后的</a:t>
            </a:r>
            <a:r>
              <a:rPr lang="zh-CN" altLang="en-US">
                <a:solidFill>
                  <a:srgbClr val="FF0000"/>
                </a:solidFill>
              </a:rPr>
              <a:t>默认显示界面</a:t>
            </a:r>
            <a:r>
              <a:rPr lang="zh-CN" altLang="en-US"/>
              <a:t>；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260" y="866775"/>
            <a:ext cx="4716780" cy="388620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5612130" y="2597150"/>
            <a:ext cx="2996565" cy="3615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857714" y="-649045"/>
            <a:ext cx="3393228" cy="1969952"/>
            <a:chOff x="4262209" y="-345515"/>
            <a:chExt cx="3393228" cy="196995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6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2750" y="5996940"/>
            <a:ext cx="10920095" cy="6451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同样为了实际符合需求，我们也准备了错误显示页面和加载页面的组件，在</a:t>
            </a:r>
            <a:r>
              <a:rPr lang="zh-CN" altLang="en-US">
                <a:solidFill>
                  <a:srgbClr val="FF0000"/>
                </a:solidFill>
              </a:rPr>
              <a:t>路由跳转错误</a:t>
            </a:r>
            <a:r>
              <a:rPr lang="zh-CN" altLang="en-US"/>
              <a:t>及</a:t>
            </a:r>
            <a:r>
              <a:rPr lang="zh-CN" altLang="en-US">
                <a:solidFill>
                  <a:srgbClr val="FF0000"/>
                </a:solidFill>
              </a:rPr>
              <a:t>页面未加载</a:t>
            </a:r>
            <a:r>
              <a:rPr lang="zh-CN" altLang="en-US"/>
              <a:t>出来的时候，保证相关交互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" y="1553210"/>
            <a:ext cx="5597525" cy="4350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85" y="1624965"/>
            <a:ext cx="5931535" cy="420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03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单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元测</a:t>
            </a: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试用例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 txBox="1"/>
          <p:nvPr/>
        </p:nvSpPr>
        <p:spPr>
          <a:xfrm>
            <a:off x="525586" y="1318127"/>
            <a:ext cx="2489750" cy="122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200000"/>
              </a:lnSpc>
              <a:defRPr/>
            </a:pPr>
            <a:r>
              <a:rPr kumimoji="0" lang="zh-CN" altLang="en-US" sz="20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这是有关管理员的测试用例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2209" y="-345515"/>
            <a:ext cx="3393228" cy="1969952"/>
            <a:chOff x="4262209" y="-345515"/>
            <a:chExt cx="3393228" cy="196995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6" name="Rectangle 30"/>
            <p:cNvSpPr/>
            <p:nvPr/>
          </p:nvSpPr>
          <p:spPr>
            <a:xfrm flipH="1">
              <a:off x="5314850" y="303286"/>
              <a:ext cx="16714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</a:t>
              </a: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试用例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25902" t="16127" r="40972"/>
          <a:stretch/>
        </p:blipFill>
        <p:spPr>
          <a:xfrm>
            <a:off x="2804962" y="993844"/>
            <a:ext cx="4012039" cy="55607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27500" t="14986" r="35555"/>
          <a:stretch/>
        </p:blipFill>
        <p:spPr>
          <a:xfrm>
            <a:off x="6986334" y="880830"/>
            <a:ext cx="4504267" cy="567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 txBox="1"/>
          <p:nvPr/>
        </p:nvSpPr>
        <p:spPr>
          <a:xfrm>
            <a:off x="525586" y="1318127"/>
            <a:ext cx="2489750" cy="122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200000"/>
              </a:lnSpc>
              <a:defRPr/>
            </a:pPr>
            <a:r>
              <a:rPr kumimoji="0" lang="zh-CN" altLang="en-US" sz="20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这是有关管理员的测试用例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2209" y="-345515"/>
            <a:ext cx="3393228" cy="1969952"/>
            <a:chOff x="4262209" y="-345515"/>
            <a:chExt cx="3393228" cy="196995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6" name="Rectangle 30"/>
            <p:cNvSpPr/>
            <p:nvPr/>
          </p:nvSpPr>
          <p:spPr>
            <a:xfrm flipH="1">
              <a:off x="5314850" y="303286"/>
              <a:ext cx="16714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</a:t>
              </a: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试用例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27940" t="16537" r="45357" b="3062"/>
          <a:stretch/>
        </p:blipFill>
        <p:spPr>
          <a:xfrm>
            <a:off x="7813484" y="564896"/>
            <a:ext cx="3707841" cy="61110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29835" t="27076" r="38434" b="3213"/>
          <a:stretch/>
        </p:blipFill>
        <p:spPr>
          <a:xfrm>
            <a:off x="3657600" y="1783877"/>
            <a:ext cx="3868616" cy="46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6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 txBox="1"/>
          <p:nvPr/>
        </p:nvSpPr>
        <p:spPr>
          <a:xfrm>
            <a:off x="525586" y="1318127"/>
            <a:ext cx="2489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200000"/>
              </a:lnSpc>
              <a:defRPr/>
            </a:pPr>
            <a:r>
              <a:rPr kumimoji="0" lang="zh-CN" altLang="en-US" sz="20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这是有</a:t>
            </a:r>
            <a:r>
              <a:rPr kumimoji="0" lang="zh-CN" altLang="en-US" sz="20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关用户的</a:t>
            </a:r>
            <a:r>
              <a:rPr kumimoji="0" lang="zh-CN" altLang="en-US" sz="20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测试用例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2209" y="-345515"/>
            <a:ext cx="3393228" cy="1969952"/>
            <a:chOff x="4262209" y="-345515"/>
            <a:chExt cx="3393228" cy="196995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6" name="Rectangle 30"/>
            <p:cNvSpPr/>
            <p:nvPr/>
          </p:nvSpPr>
          <p:spPr>
            <a:xfrm flipH="1">
              <a:off x="5314850" y="303286"/>
              <a:ext cx="16714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</a:t>
              </a: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试用例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30082" t="19398" r="31346" b="3212"/>
          <a:stretch/>
        </p:blipFill>
        <p:spPr>
          <a:xfrm>
            <a:off x="2666926" y="1318127"/>
            <a:ext cx="4702629" cy="51648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30248" t="18344" r="32005" b="3062"/>
          <a:stretch/>
        </p:blipFill>
        <p:spPr>
          <a:xfrm>
            <a:off x="7481888" y="1277932"/>
            <a:ext cx="4602145" cy="5245241"/>
          </a:xfrm>
          <a:prstGeom prst="rect">
            <a:avLst/>
          </a:prstGeom>
        </p:spPr>
      </p:pic>
      <p:sp>
        <p:nvSpPr>
          <p:cNvPr id="10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 txBox="1"/>
          <p:nvPr/>
        </p:nvSpPr>
        <p:spPr>
          <a:xfrm>
            <a:off x="351381" y="5278852"/>
            <a:ext cx="2489750" cy="614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200000"/>
              </a:lnSpc>
              <a:defRPr/>
            </a:pPr>
            <a:r>
              <a: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  <a:hlinkClick r:id="rId6" action="ppaction://hlinkfile"/>
              </a:rPr>
              <a:t>测</a:t>
            </a:r>
            <a:r>
              <a:rPr lang="zh-CN" altLang="en-US" sz="2000" spc="3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  <a:hlinkClick r:id="rId6" action="ppaction://hlinkfile"/>
              </a:rPr>
              <a:t>试用例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8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04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各种文档修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订</a:t>
            </a:r>
          </a:p>
        </p:txBody>
      </p:sp>
    </p:spTree>
    <p:extLst>
      <p:ext uri="{BB962C8B-B14F-4D97-AF65-F5344CB8AC3E}">
        <p14:creationId xmlns:p14="http://schemas.microsoft.com/office/powerpoint/2010/main" val="35557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18364" y="-764275"/>
            <a:ext cx="12524096" cy="8529851"/>
            <a:chOff x="-218364" y="-764275"/>
            <a:chExt cx="12524096" cy="852985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218364" y="1589963"/>
              <a:ext cx="7888406" cy="617561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-122830" y="0"/>
              <a:ext cx="6305266" cy="406703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539320" y="-764275"/>
              <a:ext cx="8766412" cy="444917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9662615" y="0"/>
              <a:ext cx="167867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57355" b="13892"/>
          <a:stretch>
            <a:fillRect/>
          </a:stretch>
        </p:blipFill>
        <p:spPr>
          <a:xfrm>
            <a:off x="3577" y="955343"/>
            <a:ext cx="5196220" cy="494731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1810600" y="2860572"/>
            <a:ext cx="1674128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目 录</a:t>
            </a:r>
            <a:endParaRPr kumimoji="0" lang="en-US" altLang="zh-CN" sz="440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Century Gothic" panose="020B0502020202020204" pitchFamily="34" charset="0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Bold" panose="020B08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769502" y="166502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781873" y="1619701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995672" y="1672720"/>
            <a:ext cx="2788911" cy="629980"/>
            <a:chOff x="7144893" y="2460462"/>
            <a:chExt cx="2788911" cy="629980"/>
          </a:xfrm>
        </p:grpSpPr>
        <p:sp>
          <p:nvSpPr>
            <p:cNvPr id="82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小组代码规范</a:t>
              </a:r>
            </a:p>
          </p:txBody>
        </p:sp>
        <p:sp>
          <p:nvSpPr>
            <p:cNvPr id="8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769502" y="271088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6781873" y="2665557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6995672" y="2718576"/>
            <a:ext cx="2788911" cy="629980"/>
            <a:chOff x="7144893" y="2460462"/>
            <a:chExt cx="2788911" cy="629980"/>
          </a:xfrm>
        </p:grpSpPr>
        <p:sp>
          <p:nvSpPr>
            <p:cNvPr id="8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</a:p>
          </p:txBody>
        </p:sp>
        <p:sp>
          <p:nvSpPr>
            <p:cNvPr id="8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769502" y="375673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6781873" y="3711413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995795" y="3764280"/>
            <a:ext cx="3098800" cy="706755"/>
            <a:chOff x="7144893" y="2460462"/>
            <a:chExt cx="2788920" cy="706755"/>
          </a:xfrm>
        </p:grpSpPr>
        <p:sp>
          <p:nvSpPr>
            <p:cNvPr id="92" name="Rectangle 30"/>
            <p:cNvSpPr/>
            <p:nvPr/>
          </p:nvSpPr>
          <p:spPr>
            <a:xfrm flipH="1">
              <a:off x="7144893" y="2460462"/>
              <a:ext cx="2788920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单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元测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试用例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  <a:p>
              <a:pPr lvl="0">
                <a:defRPr/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5769502" y="480259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781873" y="4757269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6995672" y="4810288"/>
            <a:ext cx="2788911" cy="654026"/>
            <a:chOff x="7144893" y="2460462"/>
            <a:chExt cx="2788911" cy="654026"/>
          </a:xfrm>
        </p:grpSpPr>
        <p:sp>
          <p:nvSpPr>
            <p:cNvPr id="97" name="Rectangle 30"/>
            <p:cNvSpPr/>
            <p:nvPr/>
          </p:nvSpPr>
          <p:spPr>
            <a:xfrm flipH="1">
              <a:off x="7144893" y="2460462"/>
              <a:ext cx="20602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105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995672" y="4961273"/>
            <a:ext cx="252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各</a:t>
            </a:r>
            <a:r>
              <a:rPr lang="zh-CN" altLang="en-US" sz="2000" dirty="0" smtClean="0"/>
              <a:t>种文档修订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4" grpId="0"/>
      <p:bldP spid="89" grpId="0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详细设计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65662" y="1228740"/>
            <a:ext cx="2930088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  <a:hlinkClick r:id="rId4" action="ppaction://hlinkfile"/>
              </a:rPr>
              <a:t>详细设计</a:t>
            </a:r>
            <a:r>
              <a:rPr lang="zh-CN" altLang="en-US" sz="2400" b="1" dirty="0" smtClean="0">
                <a:latin typeface="+mn-ea"/>
              </a:rPr>
              <a:t>模</a:t>
            </a:r>
            <a:r>
              <a:rPr lang="zh-CN" altLang="en-US" sz="2400" b="1" dirty="0">
                <a:latin typeface="+mn-ea"/>
              </a:rPr>
              <a:t>板使用</a:t>
            </a:r>
            <a:r>
              <a:rPr lang="en-US" altLang="zh-CN" sz="2400" b="1" dirty="0">
                <a:latin typeface="+mn-ea"/>
              </a:rPr>
              <a:t>GB8567-88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l="28667" t="17955" r="29667" b="2883"/>
          <a:stretch/>
        </p:blipFill>
        <p:spPr>
          <a:xfrm>
            <a:off x="4409440" y="744943"/>
            <a:ext cx="5751612" cy="59816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7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详细设计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431707"/>
              </p:ext>
            </p:extLst>
          </p:nvPr>
        </p:nvGraphicFramePr>
        <p:xfrm>
          <a:off x="2129963" y="1529874"/>
          <a:ext cx="7939421" cy="2782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0227"/>
                <a:gridCol w="2001159"/>
                <a:gridCol w="2001159"/>
                <a:gridCol w="1936876"/>
              </a:tblGrid>
              <a:tr h="3709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 dirty="0">
                          <a:effectLst/>
                        </a:rPr>
                        <a:t>版本号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修改人员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修改时间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备注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9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0.1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effectLst/>
                        </a:rPr>
                        <a:t>G01</a:t>
                      </a:r>
                      <a:r>
                        <a:rPr lang="zh-CN" sz="2400" kern="100" cap="all" dirty="0">
                          <a:effectLst/>
                        </a:rPr>
                        <a:t>全组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2020.12.11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初步编写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9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1.0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G01</a:t>
                      </a:r>
                      <a:r>
                        <a:rPr lang="zh-CN" sz="2400" kern="100" cap="all">
                          <a:effectLst/>
                        </a:rPr>
                        <a:t>全组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2020.12.13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正式发布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197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effectLst/>
                        </a:rPr>
                        <a:t>1.1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G01</a:t>
                      </a:r>
                      <a:r>
                        <a:rPr lang="zh-CN" sz="2400" kern="100" cap="all">
                          <a:effectLst/>
                        </a:rPr>
                        <a:t>全组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effectLst/>
                        </a:rPr>
                        <a:t>2020.12.20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 dirty="0">
                          <a:effectLst/>
                        </a:rPr>
                        <a:t>实现阶段修改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197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 smtClean="0">
                          <a:solidFill>
                            <a:srgbClr val="FF0000"/>
                          </a:solidFill>
                          <a:effectLst/>
                        </a:rPr>
                        <a:t>1.2</a:t>
                      </a:r>
                      <a:endParaRPr lang="zh-CN" sz="2400" b="1" kern="100" cap="all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solidFill>
                            <a:srgbClr val="FF0000"/>
                          </a:solidFill>
                          <a:effectLst/>
                        </a:rPr>
                        <a:t>G01</a:t>
                      </a:r>
                      <a:r>
                        <a:rPr lang="zh-CN" sz="2400" kern="100" cap="all" dirty="0">
                          <a:solidFill>
                            <a:srgbClr val="FF0000"/>
                          </a:solidFill>
                          <a:effectLst/>
                        </a:rPr>
                        <a:t>全组</a:t>
                      </a:r>
                      <a:endParaRPr lang="zh-CN" sz="2400" b="1" kern="100" cap="all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solidFill>
                            <a:srgbClr val="FF0000"/>
                          </a:solidFill>
                          <a:effectLst/>
                        </a:rPr>
                        <a:t>2020.12.20</a:t>
                      </a:r>
                      <a:endParaRPr lang="zh-CN" sz="2400" b="1" kern="100" cap="all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 dirty="0">
                          <a:solidFill>
                            <a:srgbClr val="FF0000"/>
                          </a:solidFill>
                          <a:effectLst/>
                        </a:rPr>
                        <a:t>实现阶段进度更新</a:t>
                      </a:r>
                      <a:endParaRPr lang="zh-CN" sz="2400" b="1" kern="100" cap="all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54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100" kern="100" cap="all">
                          <a:effectLst/>
                        </a:rPr>
                        <a:t> </a:t>
                      </a:r>
                      <a:endParaRPr lang="zh-CN" sz="11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100" kern="100" cap="all" dirty="0">
                          <a:effectLst/>
                        </a:rPr>
                        <a:t> </a:t>
                      </a:r>
                      <a:endParaRPr lang="zh-CN" sz="11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100" kern="100" cap="all" dirty="0">
                          <a:effectLst/>
                        </a:rPr>
                        <a:t> </a:t>
                      </a:r>
                      <a:endParaRPr lang="zh-CN" sz="11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100" kern="100" cap="all" dirty="0">
                          <a:effectLst/>
                        </a:rPr>
                        <a:t> </a:t>
                      </a:r>
                      <a:endParaRPr lang="zh-CN" sz="11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129963" y="4594988"/>
            <a:ext cx="2599731" cy="85782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红色为当前版本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53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项目计划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56203" y="5905628"/>
            <a:ext cx="2599731" cy="85782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红色为当前版本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608481"/>
              </p:ext>
            </p:extLst>
          </p:nvPr>
        </p:nvGraphicFramePr>
        <p:xfrm>
          <a:off x="958714" y="1161574"/>
          <a:ext cx="10444480" cy="4526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657"/>
                <a:gridCol w="1897054"/>
                <a:gridCol w="1001942"/>
                <a:gridCol w="2445816"/>
                <a:gridCol w="3441011"/>
              </a:tblGrid>
              <a:tr h="2870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版本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日期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en-US" sz="1800" kern="100">
                          <a:effectLst/>
                        </a:rPr>
                        <a:t>AMD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修订者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说明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20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新建发布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0.2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25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新增项目计划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0.3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27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新增项目用户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0.4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28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修改项目背景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0.5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29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修改</a:t>
                      </a:r>
                      <a:r>
                        <a:rPr lang="en-US" sz="1800" kern="100">
                          <a:effectLst/>
                        </a:rPr>
                        <a:t>OBS</a:t>
                      </a:r>
                      <a:r>
                        <a:rPr lang="zh-CN" sz="1800" kern="100">
                          <a:effectLst/>
                        </a:rPr>
                        <a:t>图以及标题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1.0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1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正式发布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14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新增用户需求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1.2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25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新增新的用户类型、更新教师用户的需求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第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1.3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版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12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月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日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G01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设计阶段相关调整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907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用户手册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66363" y="5405121"/>
            <a:ext cx="2599731" cy="85782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红色为当前版本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76435"/>
              </p:ext>
            </p:extLst>
          </p:nvPr>
        </p:nvGraphicFramePr>
        <p:xfrm>
          <a:off x="1097251" y="1009174"/>
          <a:ext cx="10004845" cy="43959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8840"/>
                <a:gridCol w="1817202"/>
                <a:gridCol w="959767"/>
                <a:gridCol w="2342866"/>
                <a:gridCol w="3296170"/>
              </a:tblGrid>
              <a:tr h="8813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版本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2400" kern="100">
                          <a:effectLst/>
                        </a:rPr>
                        <a:t>日期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en-US" sz="2400" kern="100">
                          <a:effectLst/>
                        </a:rPr>
                        <a:t>AMD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2400" kern="100">
                          <a:effectLst/>
                        </a:rPr>
                        <a:t>修订者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2400" kern="100">
                          <a:effectLst/>
                        </a:rPr>
                        <a:t>说明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786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</a:t>
                      </a:r>
                      <a:r>
                        <a:rPr lang="en-US" sz="2400" kern="100">
                          <a:effectLst/>
                        </a:rPr>
                        <a:t>0.1</a:t>
                      </a:r>
                      <a:r>
                        <a:rPr lang="zh-CN" sz="2400" kern="100">
                          <a:effectLst/>
                        </a:rPr>
                        <a:t>版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</a:t>
                      </a:r>
                      <a:r>
                        <a:rPr lang="zh-CN" sz="2400" kern="100">
                          <a:effectLst/>
                        </a:rPr>
                        <a:t>月</a:t>
                      </a:r>
                      <a:r>
                        <a:rPr lang="en-US" sz="2400" kern="100">
                          <a:effectLst/>
                        </a:rPr>
                        <a:t>28</a:t>
                      </a:r>
                      <a:r>
                        <a:rPr lang="zh-CN" sz="2400" kern="100">
                          <a:effectLst/>
                        </a:rPr>
                        <a:t>日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A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董思诚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新建发布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786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</a:t>
                      </a:r>
                      <a:r>
                        <a:rPr lang="en-US" sz="2400" kern="100">
                          <a:effectLst/>
                        </a:rPr>
                        <a:t>0.2</a:t>
                      </a:r>
                      <a:r>
                        <a:rPr lang="zh-CN" sz="2400" kern="100">
                          <a:effectLst/>
                        </a:rPr>
                        <a:t>版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</a:t>
                      </a:r>
                      <a:r>
                        <a:rPr lang="zh-CN" sz="2400" kern="100">
                          <a:effectLst/>
                        </a:rPr>
                        <a:t>月</a:t>
                      </a:r>
                      <a:r>
                        <a:rPr lang="en-US" sz="2400" kern="100">
                          <a:effectLst/>
                        </a:rPr>
                        <a:t>2</a:t>
                      </a:r>
                      <a:r>
                        <a:rPr lang="zh-CN" sz="2400" kern="100">
                          <a:effectLst/>
                        </a:rPr>
                        <a:t>日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A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李磊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管理员用户内容补充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786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</a:t>
                      </a:r>
                      <a:r>
                        <a:rPr lang="en-US" sz="2400" kern="100">
                          <a:effectLst/>
                        </a:rPr>
                        <a:t>0.3</a:t>
                      </a:r>
                      <a:r>
                        <a:rPr lang="zh-CN" sz="2400" kern="100">
                          <a:effectLst/>
                        </a:rPr>
                        <a:t>版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</a:t>
                      </a:r>
                      <a:r>
                        <a:rPr lang="zh-CN" sz="2400" kern="100">
                          <a:effectLst/>
                        </a:rPr>
                        <a:t>月</a:t>
                      </a:r>
                      <a:r>
                        <a:rPr lang="en-US" sz="2400" kern="100">
                          <a:effectLst/>
                        </a:rPr>
                        <a:t>12</a:t>
                      </a:r>
                      <a:r>
                        <a:rPr lang="zh-CN" sz="2400" kern="100">
                          <a:effectLst/>
                        </a:rPr>
                        <a:t>日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A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董思诚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功能界面原型添加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786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第</a:t>
                      </a: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1.0</a:t>
                      </a: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版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12</a:t>
                      </a: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月</a:t>
                      </a: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13</a:t>
                      </a: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日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董思诚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FF0000"/>
                          </a:solidFill>
                          <a:effectLst/>
                        </a:rPr>
                        <a:t>正式发布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251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05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测试计划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8661" t="18500" r="18661" b="3993"/>
          <a:stretch/>
        </p:blipFill>
        <p:spPr>
          <a:xfrm>
            <a:off x="1217731" y="826820"/>
            <a:ext cx="5332018" cy="578811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8862" y="639460"/>
            <a:ext cx="1926708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测试计划模板使用</a:t>
            </a:r>
            <a:r>
              <a:rPr lang="en-US" altLang="zh-CN" sz="2000" b="1" dirty="0">
                <a:latin typeface="+mn-ea"/>
              </a:rPr>
              <a:t>GB8567-88</a:t>
            </a:r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17740" t="17451" r="19583" b="2751"/>
          <a:stretch/>
        </p:blipFill>
        <p:spPr>
          <a:xfrm>
            <a:off x="6657624" y="739926"/>
            <a:ext cx="5256584" cy="5875006"/>
          </a:xfrm>
          <a:prstGeom prst="rect">
            <a:avLst/>
          </a:prstGeom>
        </p:spPr>
      </p:pic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测试计划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75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测试计划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14679" t="19195" r="15898" b="2564"/>
          <a:stretch/>
        </p:blipFill>
        <p:spPr>
          <a:xfrm>
            <a:off x="5154803" y="1065125"/>
            <a:ext cx="5345723" cy="536582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04737" y="1065125"/>
            <a:ext cx="1926708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单元测试部分</a:t>
            </a:r>
            <a:endParaRPr lang="zh-CN" altLang="en-US" sz="11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12592" t="18462" r="16811" b="9597"/>
          <a:stretch/>
        </p:blipFill>
        <p:spPr>
          <a:xfrm>
            <a:off x="2830328" y="1480767"/>
            <a:ext cx="5807056" cy="5270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7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测试计划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822344" y="830379"/>
            <a:ext cx="1926708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集成测试部分</a:t>
            </a:r>
            <a:endParaRPr lang="zh-CN" altLang="en-US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3766" t="19634" r="16028" b="2564"/>
          <a:stretch/>
        </p:blipFill>
        <p:spPr>
          <a:xfrm>
            <a:off x="3366198" y="744943"/>
            <a:ext cx="6049107" cy="59704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258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测试计划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822344" y="830379"/>
            <a:ext cx="1926708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系统测试部分</a:t>
            </a:r>
            <a:endParaRPr lang="zh-CN" altLang="en-US" sz="11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12592" t="17143" r="18247" b="2804"/>
          <a:stretch/>
        </p:blipFill>
        <p:spPr>
          <a:xfrm>
            <a:off x="3537020" y="830379"/>
            <a:ext cx="5737609" cy="591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09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06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33423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18364" y="-764275"/>
            <a:ext cx="12524096" cy="8529851"/>
            <a:chOff x="-218364" y="-764275"/>
            <a:chExt cx="12524096" cy="852985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218364" y="1589963"/>
              <a:ext cx="7888406" cy="617561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-122830" y="0"/>
              <a:ext cx="6305266" cy="406703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539320" y="-764275"/>
              <a:ext cx="8766412" cy="444917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9662615" y="0"/>
              <a:ext cx="167867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57355" b="13892"/>
          <a:stretch>
            <a:fillRect/>
          </a:stretch>
        </p:blipFill>
        <p:spPr>
          <a:xfrm>
            <a:off x="3577" y="955343"/>
            <a:ext cx="5196220" cy="494731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1810600" y="2860572"/>
            <a:ext cx="1674128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目 录</a:t>
            </a:r>
            <a:endParaRPr kumimoji="0" lang="en-US" altLang="zh-CN" sz="440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Century Gothic" panose="020B0502020202020204" pitchFamily="34" charset="0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Bold" panose="020B08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769502" y="166502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05.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781873" y="1619701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995672" y="1672720"/>
            <a:ext cx="2788911" cy="629980"/>
            <a:chOff x="7144893" y="2460462"/>
            <a:chExt cx="2788911" cy="629980"/>
          </a:xfrm>
        </p:grpSpPr>
        <p:sp>
          <p:nvSpPr>
            <p:cNvPr id="82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测试计划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769502" y="271088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06.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6781873" y="2665557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6995672" y="2718576"/>
            <a:ext cx="2788911" cy="629980"/>
            <a:chOff x="7144893" y="2460462"/>
            <a:chExt cx="2788911" cy="629980"/>
          </a:xfrm>
        </p:grpSpPr>
        <p:sp>
          <p:nvSpPr>
            <p:cNvPr id="8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版本控制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769502" y="375673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6781873" y="3711413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995795" y="3764280"/>
            <a:ext cx="3098800" cy="629980"/>
            <a:chOff x="7144893" y="2460462"/>
            <a:chExt cx="2788920" cy="629980"/>
          </a:xfrm>
        </p:grpSpPr>
        <p:sp>
          <p:nvSpPr>
            <p:cNvPr id="92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5769502" y="480259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781873" y="4757269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6995672" y="4810288"/>
            <a:ext cx="2788911" cy="629980"/>
            <a:chOff x="7144893" y="2460462"/>
            <a:chExt cx="2788911" cy="629980"/>
          </a:xfrm>
        </p:grpSpPr>
        <p:sp>
          <p:nvSpPr>
            <p:cNvPr id="9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995672" y="4938519"/>
            <a:ext cx="252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评分总结</a:t>
            </a:r>
          </a:p>
        </p:txBody>
      </p:sp>
    </p:spTree>
    <p:extLst>
      <p:ext uri="{BB962C8B-B14F-4D97-AF65-F5344CB8AC3E}">
        <p14:creationId xmlns:p14="http://schemas.microsoft.com/office/powerpoint/2010/main" val="23785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4" grpId="0"/>
      <p:bldP spid="89" grpId="0"/>
      <p:bldP spid="9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版本控制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r="45826"/>
          <a:stretch/>
        </p:blipFill>
        <p:spPr>
          <a:xfrm>
            <a:off x="349114" y="335280"/>
            <a:ext cx="4018893" cy="614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13385" t="28935" r="32750" b="4710"/>
          <a:stretch/>
        </p:blipFill>
        <p:spPr>
          <a:xfrm>
            <a:off x="4724399" y="1945757"/>
            <a:ext cx="6847841" cy="4617603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683274" y="335280"/>
            <a:ext cx="3984725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我们小组使用</a:t>
            </a:r>
            <a:r>
              <a:rPr lang="en-US" altLang="zh-CN" sz="2400" b="1" dirty="0" err="1" smtClean="0">
                <a:latin typeface="+mn-ea"/>
              </a:rPr>
              <a:t>Git</a:t>
            </a:r>
            <a:r>
              <a:rPr lang="zh-CN" altLang="en-US" sz="2400" b="1" dirty="0" smtClean="0">
                <a:latin typeface="+mn-ea"/>
              </a:rPr>
              <a:t>进行版本控制，并且都有版本历史记录。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13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07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各种测试</a:t>
            </a:r>
          </a:p>
        </p:txBody>
      </p:sp>
    </p:spTree>
    <p:extLst>
      <p:ext uri="{BB962C8B-B14F-4D97-AF65-F5344CB8AC3E}">
        <p14:creationId xmlns:p14="http://schemas.microsoft.com/office/powerpoint/2010/main" val="243991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参考资料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2217" y="1617345"/>
            <a:ext cx="777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en-US" altLang="zh-CN" sz="2400" dirty="0"/>
              <a:t>.《</a:t>
            </a:r>
            <a:r>
              <a:rPr lang="zh-CN" altLang="en-US" sz="2400" dirty="0"/>
              <a:t>软件工程导论</a:t>
            </a:r>
            <a:r>
              <a:rPr lang="en-US" altLang="zh-CN" sz="2400" dirty="0"/>
              <a:t>》 </a:t>
            </a:r>
            <a:r>
              <a:rPr lang="zh-CN" altLang="en-US" sz="2400" dirty="0"/>
              <a:t>清华大学出版社 张海藩等 第</a:t>
            </a:r>
            <a:r>
              <a:rPr lang="en-US" altLang="zh-CN" sz="2400" dirty="0"/>
              <a:t>6</a:t>
            </a:r>
            <a:r>
              <a:rPr lang="zh-CN" altLang="en-US" sz="2400" dirty="0"/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326193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08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2773" y="3435391"/>
            <a:ext cx="31480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评分总结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小组分工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2216" y="1617345"/>
            <a:ext cx="10399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李磊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第一、第二部分制作 测试用例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撰</a:t>
            </a:r>
            <a:r>
              <a:rPr lang="zh-CN" altLang="en-US" sz="2400" dirty="0" smtClean="0"/>
              <a:t>写等工作 </a:t>
            </a:r>
            <a:endParaRPr lang="en-US" altLang="zh-CN" sz="2400" dirty="0" smtClean="0"/>
          </a:p>
          <a:p>
            <a:r>
              <a:rPr lang="zh-CN" altLang="en-US" sz="2400" dirty="0" smtClean="0"/>
              <a:t>董</a:t>
            </a:r>
            <a:r>
              <a:rPr lang="zh-CN" altLang="en-US" sz="2400" dirty="0"/>
              <a:t>思诚</a:t>
            </a:r>
            <a:r>
              <a:rPr lang="zh-CN" altLang="en-US" sz="2400" dirty="0" smtClean="0"/>
              <a:t>：实</a:t>
            </a:r>
            <a:r>
              <a:rPr lang="zh-CN" altLang="en-US" sz="2400" dirty="0" smtClean="0"/>
              <a:t>现评审</a:t>
            </a:r>
            <a:r>
              <a:rPr lang="en-US" altLang="zh-CN" sz="2400" dirty="0" smtClean="0"/>
              <a:t>PPT</a:t>
            </a:r>
            <a:r>
              <a:rPr lang="zh-CN" altLang="en-US" sz="2400" dirty="0"/>
              <a:t>剩余</a:t>
            </a:r>
            <a:r>
              <a:rPr lang="zh-CN" altLang="en-US" sz="2400" dirty="0" smtClean="0"/>
              <a:t>制</a:t>
            </a:r>
            <a:r>
              <a:rPr lang="zh-CN" altLang="en-US" sz="2400" dirty="0" smtClean="0"/>
              <a:t>作 </a:t>
            </a:r>
            <a:endParaRPr lang="zh-CN" altLang="en-US" sz="2400" dirty="0"/>
          </a:p>
          <a:p>
            <a:r>
              <a:rPr lang="zh-CN" altLang="en-US" sz="2400" dirty="0"/>
              <a:t>陈安</a:t>
            </a:r>
            <a:r>
              <a:rPr lang="zh-CN" altLang="en-US" sz="2400" dirty="0" smtClean="0"/>
              <a:t>：维护部分翻转课堂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制作 </a:t>
            </a:r>
            <a:endParaRPr lang="zh-CN" altLang="en-US" sz="2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596177"/>
              </p:ext>
            </p:extLst>
          </p:nvPr>
        </p:nvGraphicFramePr>
        <p:xfrm>
          <a:off x="1296236" y="3352334"/>
          <a:ext cx="9254530" cy="1923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906"/>
                <a:gridCol w="1850906"/>
                <a:gridCol w="1850906"/>
                <a:gridCol w="1850906"/>
                <a:gridCol w="1850906"/>
              </a:tblGrid>
              <a:tr h="56942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小组成员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工作量（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40%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工作质量（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30%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工作效率（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30%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分数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121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董思诚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9.1/10</a:t>
                      </a:r>
                      <a:endParaRPr lang="zh-CN" altLang="en-US" dirty="0"/>
                    </a:p>
                  </a:txBody>
                  <a:tcPr/>
                </a:tc>
              </a:tr>
              <a:tr h="45121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李磊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9.3/10</a:t>
                      </a:r>
                      <a:endParaRPr lang="zh-CN" altLang="en-US" dirty="0"/>
                    </a:p>
                  </a:txBody>
                  <a:tcPr/>
                </a:tc>
              </a:tr>
              <a:tr h="45121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陈安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10/10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8.9/10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353" y="14473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01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76650" y="3435350"/>
            <a:ext cx="4284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小组代码规范</a:t>
            </a:r>
          </a:p>
        </p:txBody>
      </p:sp>
      <p:sp>
        <p:nvSpPr>
          <p:cNvPr id="23" name="Rectangle 30"/>
          <p:cNvSpPr/>
          <p:nvPr/>
        </p:nvSpPr>
        <p:spPr>
          <a:xfrm flipH="1">
            <a:off x="4956696" y="4408892"/>
            <a:ext cx="206024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代码规范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22730" y="973455"/>
            <a:ext cx="8023860" cy="1753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前端代码规范：</a:t>
            </a:r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、代码布局位置：</a:t>
            </a:r>
          </a:p>
          <a:p>
            <a:r>
              <a:rPr lang="zh-CN" altLang="en-US"/>
              <a:t>在前端代码编辑的时候，常常需要有专门的样式模块</a:t>
            </a:r>
            <a:r>
              <a:rPr lang="en-US" altLang="zh-CN"/>
              <a:t>style</a:t>
            </a:r>
            <a:r>
              <a:rPr lang="zh-CN" altLang="en-US"/>
              <a:t>、页面布局及组件引用模块和组件模块；这三个模块的位置就需要统一规定好，方便我们寻找和统一放置；</a:t>
            </a: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49095" y="2814955"/>
            <a:ext cx="7489190" cy="394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333204" y="-701115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代码规范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2560" y="1971040"/>
            <a:ext cx="5438140" cy="14763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前端代码规范：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、组件及页面命名规则：</a:t>
            </a:r>
            <a:endParaRPr lang="zh-CN" altLang="en-US"/>
          </a:p>
          <a:p>
            <a:r>
              <a:rPr lang="zh-CN" altLang="en-US">
                <a:sym typeface="+mn-ea"/>
              </a:rPr>
              <a:t>尽量不用拼英命名，使用相关简单的英文单词来表示，后期整理统一的文档记录相关页面名字；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510" y="100965"/>
            <a:ext cx="2674620" cy="634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430" y="382905"/>
            <a:ext cx="2682240" cy="5783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51949" y="-636980"/>
            <a:ext cx="3393228" cy="1969952"/>
            <a:chOff x="4262209" y="-345515"/>
            <a:chExt cx="3393228" cy="196995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2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代码规范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45870" y="1115695"/>
            <a:ext cx="8506460" cy="14763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前端代码规范：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、CSS引入：</a:t>
            </a:r>
            <a:endParaRPr lang="zh-CN" altLang="en-US"/>
          </a:p>
          <a:p>
            <a:r>
              <a:rPr lang="zh-CN" altLang="en-US">
                <a:sym typeface="+mn-ea"/>
              </a:rPr>
              <a:t>不编写独立的</a:t>
            </a:r>
            <a:r>
              <a:rPr lang="en-US" altLang="zh-CN">
                <a:sym typeface="+mn-ea"/>
              </a:rPr>
              <a:t>css</a:t>
            </a:r>
            <a:r>
              <a:rPr lang="zh-CN" altLang="en-US">
                <a:sym typeface="+mn-ea"/>
              </a:rPr>
              <a:t>文件来提供样式引用，都选择一个组件或者页面下方直接编写对应的样式；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655570"/>
            <a:ext cx="836866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79254" y="-636980"/>
            <a:ext cx="3393228" cy="1969952"/>
            <a:chOff x="4262209" y="-345515"/>
            <a:chExt cx="3393228" cy="196995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4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代码规范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62560" y="1497965"/>
            <a:ext cx="5182235" cy="31381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前端代码规范：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、注释规范：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①模块功能的注释放置于代码模块顶部；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②少部分陌生代码，或者查阅获得的功能语句注释就紧接在代码后面即可；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③组内项目交流的注释在完成了相关代码后就要及时删除；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4784090"/>
            <a:ext cx="5273040" cy="1874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455" y="1497965"/>
            <a:ext cx="5875020" cy="390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02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2773" y="3435391"/>
            <a:ext cx="31480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代码清单</a:t>
            </a:r>
          </a:p>
        </p:txBody>
      </p:sp>
      <p:sp>
        <p:nvSpPr>
          <p:cNvPr id="23" name="Rectangle 30"/>
          <p:cNvSpPr/>
          <p:nvPr/>
        </p:nvSpPr>
        <p:spPr>
          <a:xfrm flipH="1">
            <a:off x="4956696" y="4408892"/>
            <a:ext cx="206024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7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896,&quot;width&quot;:1497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68C6D7"/>
      </a:accent1>
      <a:accent2>
        <a:srgbClr val="B185E8"/>
      </a:accent2>
      <a:accent3>
        <a:srgbClr val="8ED4CA"/>
      </a:accent3>
      <a:accent4>
        <a:srgbClr val="4DA0CE"/>
      </a:accent4>
      <a:accent5>
        <a:srgbClr val="6A8BB6"/>
      </a:accent5>
      <a:accent6>
        <a:srgbClr val="7FCAD7"/>
      </a:accent6>
      <a:hlink>
        <a:srgbClr val="14B9CE"/>
      </a:hlink>
      <a:folHlink>
        <a:srgbClr val="2B2B2B"/>
      </a:folHlink>
    </a:clrScheme>
    <a:fontScheme name="思源黑体">
      <a:majorFont>
        <a:latin typeface="Century Gothic"/>
        <a:ea typeface="思源黑体 CN Medium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1395</Words>
  <Application>Microsoft Office PowerPoint</Application>
  <PresentationFormat>宽屏</PresentationFormat>
  <Paragraphs>256</Paragraphs>
  <Slides>34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Open Sans</vt:lpstr>
      <vt:lpstr>等线</vt:lpstr>
      <vt:lpstr>思源黑体 CN Bold</vt:lpstr>
      <vt:lpstr>思源黑体 CN Normal</vt:lpstr>
      <vt:lpstr>宋体</vt:lpstr>
      <vt:lpstr>微软雅黑</vt:lpstr>
      <vt:lpstr>Arial</vt:lpstr>
      <vt:lpstr>Calibri</vt:lpstr>
      <vt:lpstr>Century Gothic</vt:lpstr>
      <vt:lpstr>Impact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760</dc:title>
  <dc:creator>.</dc:creator>
  <cp:lastModifiedBy>dell</cp:lastModifiedBy>
  <cp:revision>190</cp:revision>
  <dcterms:created xsi:type="dcterms:W3CDTF">2019-03-25T13:14:00Z</dcterms:created>
  <dcterms:modified xsi:type="dcterms:W3CDTF">2021-01-02T15:28:13Z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